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E1BE-DB8D-4ECA-896F-8AC3E9786E55}" type="datetimeFigureOut">
              <a:rPr lang="fr-FR" smtClean="0"/>
              <a:pPr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7E51F-9FD3-4780-8CA2-6BEADE8396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arme 10"/>
          <p:cNvSpPr/>
          <p:nvPr/>
        </p:nvSpPr>
        <p:spPr>
          <a:xfrm rot="5400000">
            <a:off x="54260" y="4703307"/>
            <a:ext cx="1475656" cy="1584176"/>
          </a:xfrm>
          <a:prstGeom prst="teardro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graphicFrame>
        <p:nvGraphicFramePr>
          <p:cNvPr id="4" name="Group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95385586"/>
              </p:ext>
            </p:extLst>
          </p:nvPr>
        </p:nvGraphicFramePr>
        <p:xfrm>
          <a:off x="1691680" y="836712"/>
          <a:ext cx="7431545" cy="5688631"/>
        </p:xfrm>
        <a:graphic>
          <a:graphicData uri="http://schemas.openxmlformats.org/drawingml/2006/table">
            <a:tbl>
              <a:tblPr/>
              <a:tblGrid>
                <a:gridCol w="760821"/>
                <a:gridCol w="1812697"/>
                <a:gridCol w="783590"/>
                <a:gridCol w="988417"/>
                <a:gridCol w="865788"/>
                <a:gridCol w="371793"/>
                <a:gridCol w="290033"/>
                <a:gridCol w="652570"/>
                <a:gridCol w="905836"/>
              </a:tblGrid>
              <a:tr h="44532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Masters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A6E1"/>
                        </a:gs>
                        <a:gs pos="100000">
                          <a:srgbClr val="004D68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Préparations aux concours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FCCD1"/>
                        </a:gs>
                        <a:gs pos="100000">
                          <a:srgbClr val="6A8486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Diplômes d’universités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009900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837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Enseignement dans le premier degré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A6E1"/>
                        </a:gs>
                        <a:gs pos="100000">
                          <a:srgbClr val="004D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Enseignement dans le second degré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A6E1"/>
                        </a:gs>
                        <a:gs pos="100000">
                          <a:srgbClr val="004D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Education et santé publique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Education et formation 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Préparation aux concours  de l’enseignement  des 1</a:t>
                      </a:r>
                      <a:r>
                        <a:rPr kumimoji="0" lang="fr-FR" sz="900" b="1" i="0" u="none" strike="noStrike" cap="none" spc="-100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er</a:t>
                      </a:r>
                      <a:r>
                        <a:rPr kumimoji="0" lang="fr-FR" sz="900" b="1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 et  2</a:t>
                      </a:r>
                      <a:r>
                        <a:rPr kumimoji="0" lang="fr-FR" sz="900" b="1" i="0" u="none" strike="noStrike" cap="none" spc="-100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nd</a:t>
                      </a:r>
                      <a:r>
                        <a:rPr kumimoji="0" lang="fr-FR" sz="900" b="1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 degrés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A8486"/>
                        </a:gs>
                        <a:gs pos="50000">
                          <a:srgbClr val="9ABEC1"/>
                        </a:gs>
                        <a:gs pos="100000">
                          <a:srgbClr val="B8E3E6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spc="-100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3676" marR="83676" marT="41832" marB="41832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A8486"/>
                        </a:gs>
                        <a:gs pos="50000">
                          <a:srgbClr val="9ABEC1"/>
                        </a:gs>
                        <a:gs pos="100000">
                          <a:srgbClr val="B8E3E6"/>
                        </a:gs>
                      </a:gsLst>
                      <a:lin ang="162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Enseigner dans le supérieur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B050">
                            <a:shade val="30000"/>
                            <a:satMod val="115000"/>
                          </a:srgbClr>
                        </a:gs>
                        <a:gs pos="50000">
                          <a:srgbClr val="00B050">
                            <a:shade val="67500"/>
                            <a:satMod val="115000"/>
                          </a:srgbClr>
                        </a:gs>
                        <a:gs pos="100000">
                          <a:srgbClr val="00B05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700" b="1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Formation  en éducation au </a:t>
                      </a:r>
                      <a:r>
                        <a:rPr kumimoji="0" lang="fr-FR" sz="700" b="1" i="0" u="none" strike="noStrike" cap="none" spc="0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dévelop</a:t>
                      </a:r>
                      <a:r>
                        <a:rPr kumimoji="0" lang="fr-FR" sz="700" b="1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700" b="1" i="0" u="none" strike="noStrike" cap="none" spc="0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pement</a:t>
                      </a:r>
                      <a:r>
                        <a:rPr kumimoji="0" lang="fr-FR" sz="700" b="1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 durable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B050">
                            <a:shade val="30000"/>
                            <a:satMod val="115000"/>
                          </a:srgbClr>
                        </a:gs>
                        <a:gs pos="50000">
                          <a:srgbClr val="00B050">
                            <a:shade val="67500"/>
                            <a:satMod val="115000"/>
                          </a:srgbClr>
                        </a:gs>
                        <a:gs pos="100000">
                          <a:srgbClr val="00B05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27270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Professorat des écoles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A6E1"/>
                        </a:gs>
                        <a:gs pos="100000">
                          <a:srgbClr val="004D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-Professorat des collèges et </a:t>
                      </a: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lycées généraux: 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Mathématiques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Sciences de la vie et de la Terre Physique - Chimie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Education Physique et Sportive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Histoire-géographie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Lettres modernes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Lettres classiques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Anglais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Espagnol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Documentation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Allemand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Italien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Philosophie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Sciences économiques et sociales</a:t>
                      </a:r>
                    </a:p>
                    <a:p>
                      <a:endParaRPr kumimoji="0" lang="fr-FR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-Professorat des lycées </a:t>
                      </a: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technologiques 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Sciences industrielles de l'ingénieur</a:t>
                      </a:r>
                    </a:p>
                    <a:p>
                      <a:endParaRPr kumimoji="0" lang="fr-FR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-Professorat des lycées </a:t>
                      </a: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professionnels  :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Génie mécanique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Math-sciences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Lettres anglais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Lettres histoire</a:t>
                      </a:r>
                    </a:p>
                    <a:p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Economie 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- Conseiller principal </a:t>
                      </a: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d’éducation</a:t>
                      </a:r>
                    </a:p>
                  </a:txBody>
                  <a:tcPr marL="80518" marR="80518" marT="40253" marB="40253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A6E1"/>
                        </a:gs>
                        <a:gs pos="100000">
                          <a:srgbClr val="004D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- Éducation à la santé des enfants, adolescents et jeunes adultes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     </a:t>
                      </a:r>
                      <a:r>
                        <a:rPr kumimoji="0" lang="fr-FR" sz="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 </a:t>
                      </a:r>
                      <a:endParaRPr kumimoji="0" lang="fr-FR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Éducation thérapeutique du patient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Éducation et besoins éducatifs particuliers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fr-FR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Éducation au développement durable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fr-FR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Education et territoires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fr-FR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Formation des cadres du milieu scolaire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fr-FR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Formation des formateurs du milieu scolaire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fr-FR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Formation des formateurs des entreprises, collectivités et services</a:t>
                      </a:r>
                      <a:endParaRPr kumimoji="0" 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5120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411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Licences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Licences professionnelles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2">
                            <a:lumMod val="25000"/>
                          </a:schemeClr>
                        </a:gs>
                        <a:gs pos="50000">
                          <a:schemeClr val="bg2">
                            <a:lumMod val="50000"/>
                          </a:schemeClr>
                        </a:gs>
                        <a:gs pos="100000">
                          <a:schemeClr val="bg2">
                            <a:lumMod val="7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67482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Préprofessionnalisation en licence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Parcours spécifiques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( ex : sciences et technologie pour l’enseignement professionnel ou technologique)</a:t>
                      </a:r>
                      <a:endParaRPr kumimoji="0" lang="fr-FR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1438" marR="91438" marT="45712" marB="45712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Chargé de projet en intervention en éducation et promotion de la santé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Enfants et adolescents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Adultes en activité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ea typeface="+mn-ea"/>
                          <a:cs typeface="+mn-cs"/>
                        </a:rPr>
                        <a:t>Education et territoires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2">
                            <a:lumMod val="25000"/>
                          </a:schemeClr>
                        </a:gs>
                        <a:gs pos="50000">
                          <a:schemeClr val="bg2">
                            <a:lumMod val="50000"/>
                          </a:schemeClr>
                        </a:gs>
                        <a:gs pos="100000">
                          <a:schemeClr val="bg2">
                            <a:lumMod val="7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Responsable des services d’accueil de la petite enfance</a:t>
                      </a: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2">
                            <a:lumMod val="25000"/>
                          </a:schemeClr>
                        </a:gs>
                        <a:gs pos="50000">
                          <a:schemeClr val="bg2">
                            <a:lumMod val="50000"/>
                          </a:schemeClr>
                        </a:gs>
                        <a:gs pos="100000">
                          <a:schemeClr val="bg2">
                            <a:lumMod val="7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1564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80518" marR="80518" marT="40253" marB="40253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oupe 1089"/>
          <p:cNvGraphicFramePr>
            <a:graphicFrameLocks noGrp="1"/>
          </p:cNvGraphicFramePr>
          <p:nvPr/>
        </p:nvGraphicFramePr>
        <p:xfrm>
          <a:off x="5796136" y="12430000"/>
          <a:ext cx="792163" cy="289128"/>
        </p:xfrm>
        <a:graphic>
          <a:graphicData uri="http://schemas.openxmlformats.org/drawingml/2006/table">
            <a:tbl>
              <a:tblPr/>
              <a:tblGrid>
                <a:gridCol w="396876"/>
                <a:gridCol w="395287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A6E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504" marB="45504" horzOverflow="overflow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diagBrick">
                      <a:fgClr>
                        <a:srgbClr val="53D2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A6E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504" marB="45504" horzOverflow="overflow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diagBrick">
                      <a:fgClr>
                        <a:schemeClr val="folHlink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6" name="Zone de texte 1026"/>
          <p:cNvSpPr txBox="1">
            <a:spLocks noChangeArrowheads="1"/>
          </p:cNvSpPr>
          <p:nvPr/>
        </p:nvSpPr>
        <p:spPr bwMode="auto">
          <a:xfrm>
            <a:off x="7092280" y="10485784"/>
            <a:ext cx="507682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100" dirty="0">
                <a:latin typeface="Trebuchet MS" pitchFamily="34" charset="0"/>
              </a:rPr>
              <a:t>Formation à l’étude ou en cours d’élaboration</a:t>
            </a:r>
          </a:p>
        </p:txBody>
      </p:sp>
      <p:graphicFrame>
        <p:nvGraphicFramePr>
          <p:cNvPr id="7" name="Groupe 10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428542"/>
              </p:ext>
            </p:extLst>
          </p:nvPr>
        </p:nvGraphicFramePr>
        <p:xfrm>
          <a:off x="107504" y="1052736"/>
          <a:ext cx="1475655" cy="2267039"/>
        </p:xfrm>
        <a:graphic>
          <a:graphicData uri="http://schemas.openxmlformats.org/drawingml/2006/table">
            <a:tbl>
              <a:tblPr/>
              <a:tblGrid>
                <a:gridCol w="1475655"/>
              </a:tblGrid>
              <a:tr h="940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Formation continue</a:t>
                      </a:r>
                    </a:p>
                  </a:txBody>
                  <a:tcPr marL="91442" marR="91442" marT="45686" marB="45686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2119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1442" marR="91442" marT="45686" marB="45686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54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Certifications (C2i2E, 2CASH, CAPASH,CAFIPEMF)</a:t>
                      </a:r>
                    </a:p>
                  </a:txBody>
                  <a:tcPr marL="91442" marR="91442" marT="45686" marB="45686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0" y="5083417"/>
            <a:ext cx="15841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solidFill>
                  <a:schemeClr val="bg1"/>
                </a:solidFill>
              </a:rPr>
              <a:t>Dispositif d’aide à l’orientation des lycéens et étudiants de licence</a:t>
            </a:r>
            <a:br>
              <a:rPr lang="fr-FR" sz="900" b="1" dirty="0" smtClean="0">
                <a:solidFill>
                  <a:schemeClr val="bg1"/>
                </a:solidFill>
              </a:rPr>
            </a:br>
            <a:r>
              <a:rPr lang="fr-FR" sz="900" b="1" dirty="0" smtClean="0">
                <a:solidFill>
                  <a:schemeClr val="bg1"/>
                </a:solidFill>
              </a:rPr>
              <a:t>vers les métiers de l’enseignement  (DAOL)</a:t>
            </a:r>
            <a:endParaRPr lang="fr-FR" sz="900" b="1" dirty="0">
              <a:solidFill>
                <a:schemeClr val="bg1"/>
              </a:solidFill>
            </a:endParaRPr>
          </a:p>
        </p:txBody>
      </p:sp>
      <p:sp>
        <p:nvSpPr>
          <p:cNvPr id="26" name="Flèche vers le haut 25"/>
          <p:cNvSpPr/>
          <p:nvPr/>
        </p:nvSpPr>
        <p:spPr>
          <a:xfrm>
            <a:off x="10548664" y="2996952"/>
            <a:ext cx="144016" cy="216024"/>
          </a:xfrm>
          <a:prstGeom prst="upArrow">
            <a:avLst/>
          </a:prstGeom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28" name="ZoneTexte 27"/>
          <p:cNvSpPr txBox="1"/>
          <p:nvPr/>
        </p:nvSpPr>
        <p:spPr>
          <a:xfrm>
            <a:off x="107504" y="332656"/>
            <a:ext cx="8856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70C0"/>
                </a:solidFill>
                <a:latin typeface="Trebuchet MS" pitchFamily="34" charset="0"/>
              </a:rPr>
              <a:t>Offre de l’ESPE Clermont-Auvergne vers les métiers de l’enseignement, de l’éducation et de la formation</a:t>
            </a:r>
            <a:endParaRPr lang="fr-FR" sz="1400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2" name="Flèche vers le haut 11"/>
          <p:cNvSpPr/>
          <p:nvPr/>
        </p:nvSpPr>
        <p:spPr>
          <a:xfrm>
            <a:off x="2051720" y="4869160"/>
            <a:ext cx="144016" cy="144016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3" name="Flèche vers le haut 12"/>
          <p:cNvSpPr/>
          <p:nvPr/>
        </p:nvSpPr>
        <p:spPr>
          <a:xfrm>
            <a:off x="3203848" y="4869160"/>
            <a:ext cx="144016" cy="144016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6" name="Flèche vers le haut 15"/>
          <p:cNvSpPr/>
          <p:nvPr/>
        </p:nvSpPr>
        <p:spPr>
          <a:xfrm>
            <a:off x="4499992" y="4869160"/>
            <a:ext cx="144016" cy="144016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7" name="Flèche vers le haut 16"/>
          <p:cNvSpPr/>
          <p:nvPr/>
        </p:nvSpPr>
        <p:spPr>
          <a:xfrm>
            <a:off x="5436096" y="4869160"/>
            <a:ext cx="144016" cy="144016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4" name="Larme 13"/>
          <p:cNvSpPr/>
          <p:nvPr/>
        </p:nvSpPr>
        <p:spPr>
          <a:xfrm rot="5400000">
            <a:off x="467544" y="3140968"/>
            <a:ext cx="792088" cy="1512168"/>
          </a:xfrm>
          <a:prstGeom prst="teardrop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5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5" name="ZoneTexte 14"/>
          <p:cNvSpPr txBox="1"/>
          <p:nvPr/>
        </p:nvSpPr>
        <p:spPr>
          <a:xfrm>
            <a:off x="107504" y="371703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solidFill>
                  <a:schemeClr val="bg1"/>
                </a:solidFill>
              </a:rPr>
              <a:t>Voies d’accès diversifiées vers les masters (VAP, VAE)</a:t>
            </a:r>
            <a:endParaRPr lang="fr-FR" sz="900" b="1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020272" y="116632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latin typeface="Arial" pitchFamily="34" charset="0"/>
                <a:cs typeface="Arial" pitchFamily="34" charset="0"/>
              </a:rPr>
              <a:t>Conseil d’école IUFM    22-2-2013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2288</TotalTime>
  <Words>283</Words>
  <Application>Microsoft Office PowerPoint</Application>
  <PresentationFormat>Affichage à l'écran (4:3)</PresentationFormat>
  <Paragraphs>69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pimberdis</dc:creator>
  <cp:lastModifiedBy>Grolleau</cp:lastModifiedBy>
  <cp:revision>32</cp:revision>
  <dcterms:created xsi:type="dcterms:W3CDTF">2013-02-11T12:38:53Z</dcterms:created>
  <dcterms:modified xsi:type="dcterms:W3CDTF">2013-02-21T09:14:51Z</dcterms:modified>
</cp:coreProperties>
</file>